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56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58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82" r:id="rId28"/>
    <p:sldId id="283" r:id="rId29"/>
    <p:sldId id="272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A53632-4B32-4711-AF6C-C37A81E7C506}" v="198" dt="2022-01-06T19:10:02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4T19:24:08.3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2:39:57.8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2:55:17.4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8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5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1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2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5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7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9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98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3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2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1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customXml" Target="../ink/ink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Saarland" TargetMode="External"/><Relationship Id="rId13" Type="http://schemas.openxmlformats.org/officeDocument/2006/relationships/hyperlink" Target="https://regional.bahn.de/regionen/nrw/ausflugstipps/aktiv/fort_fun_abenteuerpark" TargetMode="External"/><Relationship Id="rId3" Type="http://schemas.openxmlformats.org/officeDocument/2006/relationships/hyperlink" Target="https://de.wikipedia.org/wiki/Saarland_1947_bis_1956" TargetMode="External"/><Relationship Id="rId7" Type="http://schemas.openxmlformats.org/officeDocument/2006/relationships/hyperlink" Target="https://www.briefmarken-muenzen-shop.de/saarland-1956-olympische-sommerspiele-371-72-postfrisch?a=327824&amp;c=46382" TargetMode="External"/><Relationship Id="rId12" Type="http://schemas.openxmlformats.org/officeDocument/2006/relationships/hyperlink" Target="https://www.saarbruecker-zeitung.de/app/consent/?ref=https://www.saarbruecker-zeitung.de/sz-spezial/hochschule/die-saar-uni-schickt-studenten-und-mitarbeiter-nach-hause_aid-49592025" TargetMode="External"/><Relationship Id="rId2" Type="http://schemas.openxmlformats.org/officeDocument/2006/relationships/hyperlink" Target="https://www.saarbruecker-zeitung.de/app/consent/?ref=https://www.saarbruecker-zeitung.de/saarland/saar-wirtschaft/tourismus-saarland-verzeichnet-zuwachs-bei-uebernachtungen-und-gaesten_aid-49203069" TargetMode="External"/><Relationship Id="rId16" Type="http://schemas.openxmlformats.org/officeDocument/2006/relationships/hyperlink" Target="https://www.3dfototapete.de/kartentapeten-kulturelle-deutschlandkart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pb.de/politik/hintergrund-aktuell/211320/saarland-wird-franzoesisch" TargetMode="External"/><Relationship Id="rId11" Type="http://schemas.openxmlformats.org/officeDocument/2006/relationships/hyperlink" Target="https://de.wikipedia.org/wiki/Saarl&#228;ndisches_Staatstheater" TargetMode="External"/><Relationship Id="rId5" Type="http://schemas.openxmlformats.org/officeDocument/2006/relationships/hyperlink" Target="https://www.welt.de/politik/deutschland/article5830109/Das-Saarland-war-der-groesste-Wahlerfolg-der-NSDAP.html" TargetMode="External"/><Relationship Id="rId15" Type="http://schemas.openxmlformats.org/officeDocument/2006/relationships/hyperlink" Target="https://www.meine-ferienregion.de/bundesland/saarland?page=1" TargetMode="External"/><Relationship Id="rId10" Type="http://schemas.openxmlformats.org/officeDocument/2006/relationships/hyperlink" Target="https://www.urlaub.saarland/Media/Attraktionen/Ludwigskirche#/article/43d1a352-1c24-4d4a-9983-b6f3936f127e" TargetMode="External"/><Relationship Id="rId4" Type="http://schemas.openxmlformats.org/officeDocument/2006/relationships/hyperlink" Target="https://en.wikipedia.org/wiki/Treaty_of_Versailles" TargetMode="External"/><Relationship Id="rId9" Type="http://schemas.openxmlformats.org/officeDocument/2006/relationships/hyperlink" Target="https://www.istockphoto.com/de/fotos/saarland" TargetMode="External"/><Relationship Id="rId14" Type="http://schemas.openxmlformats.org/officeDocument/2006/relationships/hyperlink" Target="https://www.hier-leben-magazin.de/rezept/kohlwurst-auf-sauerkraut-mit-birne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E9BFDC-BCB3-45A6-B49D-28B427127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82" r="-1" b="-1"/>
          <a:stretch/>
        </p:blipFill>
        <p:spPr>
          <a:xfrm>
            <a:off x="20" y="10"/>
            <a:ext cx="12188931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503E11D-D7FB-44ED-80F1-8CDAD7A9A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0080" y="640080"/>
            <a:ext cx="6894575" cy="3566160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bg1"/>
                </a:solidFill>
                <a:cs typeface="Calibri Light"/>
              </a:rPr>
              <a:t>Il Saarland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40080" y="4636008"/>
            <a:ext cx="6894576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>
                <a:solidFill>
                  <a:schemeClr val="bg1"/>
                </a:solidFill>
              </a:rPr>
              <a:t>Andrey &amp; Theo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79B54"/>
          </a:solidFill>
          <a:ln w="38100" cap="rnd">
            <a:solidFill>
              <a:srgbClr val="C79B5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resentazione_1">
            <a:hlinkClick r:id="" action="ppaction://media"/>
            <a:extLst>
              <a:ext uri="{FF2B5EF4-FFF2-40B4-BE49-F238E27FC236}">
                <a16:creationId xmlns:a16="http://schemas.microsoft.com/office/drawing/2014/main" id="{77AB8DD3-F122-4A27-B262-E0D223EAE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209" y="-59864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Ludwigskirche">
            <a:extLst>
              <a:ext uri="{FF2B5EF4-FFF2-40B4-BE49-F238E27FC236}">
                <a16:creationId xmlns:a16="http://schemas.microsoft.com/office/drawing/2014/main" id="{9E2AB6C2-26C2-4BCD-9E45-3056424C7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9" r="3" b="3"/>
          <a:stretch/>
        </p:blipFill>
        <p:spPr bwMode="auto"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84A9D9"/>
          </a:solidFill>
          <a:ln w="38100" cap="rnd">
            <a:solidFill>
              <a:srgbClr val="84A9D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34585" y="3164618"/>
            <a:ext cx="4584921" cy="3021497"/>
          </a:xfr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r>
              <a:rPr lang="it-IT" sz="2000" dirty="0">
                <a:latin typeface="+mj-lt"/>
              </a:rPr>
              <a:t>Un’altra attrazione è il </a:t>
            </a:r>
            <a:r>
              <a:rPr lang="it-IT" sz="2000" dirty="0" err="1">
                <a:latin typeface="+mj-lt"/>
              </a:rPr>
              <a:t>Ludwigskirche</a:t>
            </a:r>
            <a:r>
              <a:rPr lang="it-IT" sz="2000" dirty="0">
                <a:latin typeface="+mj-lt"/>
              </a:rPr>
              <a:t>. È una chiesa protestante nel distretto di Alt-Saarbrücken, che è un simbolo della città sin dal suo completamento nel 1775. La </a:t>
            </a:r>
            <a:r>
              <a:rPr lang="it-IT" sz="2000" dirty="0" err="1">
                <a:latin typeface="+mj-lt"/>
              </a:rPr>
              <a:t>Ludwigskirche</a:t>
            </a:r>
            <a:r>
              <a:rPr lang="it-IT" sz="2000" dirty="0">
                <a:latin typeface="+mj-lt"/>
              </a:rPr>
              <a:t> è nota per la sua storia e il suo design unici.</a:t>
            </a:r>
            <a:endParaRPr lang="de-DE" sz="2000" dirty="0">
              <a:latin typeface="+mj-lt"/>
            </a:endParaRPr>
          </a:p>
        </p:txBody>
      </p:sp>
      <p:pic>
        <p:nvPicPr>
          <p:cNvPr id="4" name="Presentazione_10">
            <a:hlinkClick r:id="" action="ppaction://media"/>
            <a:extLst>
              <a:ext uri="{FF2B5EF4-FFF2-40B4-BE49-F238E27FC236}">
                <a16:creationId xmlns:a16="http://schemas.microsoft.com/office/drawing/2014/main" id="{59A926D4-62B2-4F19-A8F5-4A985F16F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8547" y="-6034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071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7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500CC-3657-494A-B44C-09C8B12A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800" dirty="0" err="1">
                <a:solidFill>
                  <a:srgbClr val="FFFFFF"/>
                </a:solidFill>
              </a:rPr>
              <a:t>Protettorato</a:t>
            </a:r>
            <a:r>
              <a:rPr lang="en-US" sz="6800" dirty="0">
                <a:solidFill>
                  <a:srgbClr val="FFFFFF"/>
                </a:solidFill>
              </a:rPr>
              <a:t> </a:t>
            </a:r>
            <a:r>
              <a:rPr lang="en-US" sz="6800" dirty="0" err="1">
                <a:solidFill>
                  <a:srgbClr val="FFFFFF"/>
                </a:solidFill>
              </a:rPr>
              <a:t>della</a:t>
            </a:r>
            <a:r>
              <a:rPr lang="en-US" sz="6800" dirty="0">
                <a:solidFill>
                  <a:srgbClr val="FFFFFF"/>
                </a:solidFill>
              </a:rPr>
              <a:t> Saar</a:t>
            </a: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Presentazione_01">
            <a:hlinkClick r:id="" action="ppaction://media"/>
            <a:extLst>
              <a:ext uri="{FF2B5EF4-FFF2-40B4-BE49-F238E27FC236}">
                <a16:creationId xmlns:a16="http://schemas.microsoft.com/office/drawing/2014/main" id="{757D796C-92C4-4597-8552-2B39BBF40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20386" y="110533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47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85532" y="640080"/>
            <a:ext cx="4196932" cy="35661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Il Saarland </a:t>
            </a:r>
            <a:r>
              <a:rPr lang="en-US" sz="3200" dirty="0" err="1">
                <a:latin typeface="+mj-lt"/>
                <a:ea typeface="+mj-ea"/>
                <a:cs typeface="+mj-cs"/>
              </a:rPr>
              <a:t>appare</a:t>
            </a:r>
            <a:r>
              <a:rPr lang="en-US" sz="3200" dirty="0">
                <a:latin typeface="+mj-lt"/>
                <a:ea typeface="+mj-ea"/>
                <a:cs typeface="+mj-cs"/>
              </a:rPr>
              <a:t> semplice, ma </a:t>
            </a:r>
            <a:r>
              <a:rPr lang="en-US" sz="3200" dirty="0" err="1">
                <a:latin typeface="+mj-lt"/>
                <a:ea typeface="+mj-ea"/>
                <a:cs typeface="+mj-cs"/>
              </a:rPr>
              <a:t>c‘è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una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storia</a:t>
            </a:r>
            <a:r>
              <a:rPr lang="en-US" sz="3200" dirty="0">
                <a:latin typeface="+mj-lt"/>
                <a:ea typeface="+mj-ea"/>
                <a:cs typeface="+mj-cs"/>
              </a:rPr>
              <a:t> molto </a:t>
            </a:r>
            <a:r>
              <a:rPr lang="en-US" sz="3200" dirty="0" err="1">
                <a:latin typeface="+mj-lt"/>
                <a:ea typeface="+mj-ea"/>
                <a:cs typeface="+mj-cs"/>
              </a:rPr>
              <a:t>interessante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tra</a:t>
            </a:r>
            <a:r>
              <a:rPr lang="en-US" sz="3200" dirty="0">
                <a:latin typeface="+mj-lt"/>
                <a:ea typeface="+mj-ea"/>
                <a:cs typeface="+mj-cs"/>
              </a:rPr>
              <a:t> Francia e Germania.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26A00FB-5BAD-4FA3-86A2-451BF52B9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8" r="8514" b="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1Presentazione_02">
            <a:hlinkClick r:id="" action="ppaction://media"/>
            <a:extLst>
              <a:ext uri="{FF2B5EF4-FFF2-40B4-BE49-F238E27FC236}">
                <a16:creationId xmlns:a16="http://schemas.microsoft.com/office/drawing/2014/main" id="{8F816E8F-8A2B-4C73-9622-5438C30DE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4971" y="15271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403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22"/>
                            </p:stCondLst>
                            <p:childTnLst>
                              <p:par>
                                <p:cTn id="8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85532" y="640080"/>
            <a:ext cx="4196932" cy="35661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Modern Love"/>
                <a:ea typeface="+mn-lt"/>
                <a:cs typeface="+mn-lt"/>
              </a:rPr>
              <a:t>Il Saarland è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stato</a:t>
            </a:r>
            <a:r>
              <a:rPr lang="en-US" sz="3200" dirty="0">
                <a:latin typeface="Modern Love"/>
                <a:ea typeface="+mn-lt"/>
                <a:cs typeface="+mn-lt"/>
              </a:rPr>
              <a:t> un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protettorato</a:t>
            </a:r>
            <a:r>
              <a:rPr lang="en-US" sz="3200" dirty="0">
                <a:latin typeface="Modern Love"/>
                <a:ea typeface="+mn-lt"/>
                <a:cs typeface="+mn-lt"/>
              </a:rPr>
              <a:t> di Francia due volte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nella</a:t>
            </a:r>
            <a:r>
              <a:rPr lang="en-US" sz="3200" dirty="0">
                <a:latin typeface="Modern Love"/>
                <a:ea typeface="+mn-lt"/>
                <a:cs typeface="+mn-lt"/>
              </a:rPr>
              <a:t> dopo 110 anni.</a:t>
            </a:r>
            <a:endParaRPr lang="en-US" dirty="0">
              <a:latin typeface="Modern Love"/>
              <a:ea typeface="+mn-lt"/>
              <a:cs typeface="+mn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26A00FB-5BAD-4FA3-86A2-451BF52B9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8" r="8514" b="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Presentazione_03">
            <a:hlinkClick r:id="" action="ppaction://media"/>
            <a:extLst>
              <a:ext uri="{FF2B5EF4-FFF2-40B4-BE49-F238E27FC236}">
                <a16:creationId xmlns:a16="http://schemas.microsoft.com/office/drawing/2014/main" id="{8F165881-2E57-4677-9529-D8F051157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4971" y="97328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85532" y="640080"/>
            <a:ext cx="4196932" cy="35661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Modern Love"/>
                <a:ea typeface="+mn-lt"/>
                <a:cs typeface="+mn-lt"/>
              </a:rPr>
              <a:t>Il Saarland è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stato</a:t>
            </a:r>
            <a:r>
              <a:rPr lang="en-US" sz="3200" dirty="0">
                <a:latin typeface="Modern Love"/>
                <a:ea typeface="+mn-lt"/>
                <a:cs typeface="+mn-lt"/>
              </a:rPr>
              <a:t> un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protettorato</a:t>
            </a:r>
            <a:r>
              <a:rPr lang="en-US" sz="3200" dirty="0">
                <a:latin typeface="Modern Love"/>
                <a:ea typeface="+mn-lt"/>
                <a:cs typeface="+mn-lt"/>
              </a:rPr>
              <a:t> di Francia due volte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nella</a:t>
            </a:r>
            <a:r>
              <a:rPr lang="en-US" sz="3200" dirty="0">
                <a:latin typeface="Modern Love"/>
                <a:ea typeface="+mn-lt"/>
                <a:cs typeface="+mn-lt"/>
              </a:rPr>
              <a:t> dopo 110 anni.</a:t>
            </a:r>
            <a:endParaRPr lang="en-US" dirty="0">
              <a:latin typeface="Modern Love"/>
              <a:ea typeface="+mn-lt"/>
              <a:cs typeface="+mn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26A00FB-5BAD-4FA3-86A2-451BF52B9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8" r="8514" b="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85532" y="640080"/>
            <a:ext cx="4196932" cy="35661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Modern Love"/>
                <a:ea typeface="+mn-lt"/>
                <a:cs typeface="+mn-lt"/>
              </a:rPr>
              <a:t>Il primo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protettorato</a:t>
            </a:r>
            <a:r>
              <a:rPr lang="en-US" sz="3200" dirty="0">
                <a:latin typeface="Modern Love"/>
                <a:ea typeface="+mn-lt"/>
                <a:cs typeface="+mn-lt"/>
              </a:rPr>
              <a:t> ha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comminciato</a:t>
            </a:r>
            <a:r>
              <a:rPr lang="en-US" sz="3200" dirty="0">
                <a:latin typeface="Modern Love"/>
                <a:ea typeface="+mn-lt"/>
                <a:cs typeface="+mn-lt"/>
              </a:rPr>
              <a:t> con il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trattato</a:t>
            </a:r>
            <a:r>
              <a:rPr lang="en-US" sz="3200" dirty="0">
                <a:latin typeface="Modern Love"/>
                <a:ea typeface="+mn-lt"/>
                <a:cs typeface="+mn-lt"/>
              </a:rPr>
              <a:t> di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Versaille</a:t>
            </a:r>
            <a:r>
              <a:rPr lang="en-US" sz="3200" dirty="0">
                <a:latin typeface="Modern Love"/>
                <a:ea typeface="+mn-lt"/>
                <a:cs typeface="+mn-lt"/>
              </a:rPr>
              <a:t> dopo la prima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guerra</a:t>
            </a:r>
            <a:r>
              <a:rPr lang="en-US" sz="3200" dirty="0">
                <a:latin typeface="Modern Love"/>
                <a:ea typeface="+mn-lt"/>
                <a:cs typeface="+mn-lt"/>
              </a:rPr>
              <a:t>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mondiale</a:t>
            </a:r>
            <a:r>
              <a:rPr lang="en-US" sz="3200" dirty="0">
                <a:latin typeface="Modern Love"/>
                <a:ea typeface="+mn-lt"/>
                <a:cs typeface="+mn-lt"/>
              </a:rPr>
              <a:t>.</a:t>
            </a:r>
            <a:endParaRPr lang="en-US" sz="3200">
              <a:latin typeface="Modern Love"/>
              <a:ea typeface="+mn-lt"/>
              <a:cs typeface="+mn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26A00FB-5BAD-4FA3-86A2-451BF52B9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8" r="8514" b="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Presentazione_04">
            <a:hlinkClick r:id="" action="ppaction://media"/>
            <a:extLst>
              <a:ext uri="{FF2B5EF4-FFF2-40B4-BE49-F238E27FC236}">
                <a16:creationId xmlns:a16="http://schemas.microsoft.com/office/drawing/2014/main" id="{B1E30967-2553-414A-9E2D-61AB6081D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3064" y="9732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85532" y="640080"/>
            <a:ext cx="4196932" cy="35661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Modern Love"/>
                <a:ea typeface="+mn-lt"/>
                <a:cs typeface="+mn-lt"/>
              </a:rPr>
              <a:t>Il primo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protettorato</a:t>
            </a:r>
            <a:r>
              <a:rPr lang="en-US" sz="3200" dirty="0">
                <a:latin typeface="Modern Love"/>
                <a:ea typeface="+mn-lt"/>
                <a:cs typeface="+mn-lt"/>
              </a:rPr>
              <a:t> ha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comminciato</a:t>
            </a:r>
            <a:r>
              <a:rPr lang="en-US" sz="3200" dirty="0">
                <a:latin typeface="Modern Love"/>
                <a:ea typeface="+mn-lt"/>
                <a:cs typeface="+mn-lt"/>
              </a:rPr>
              <a:t> con il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trattato</a:t>
            </a:r>
            <a:r>
              <a:rPr lang="en-US" sz="3200" dirty="0">
                <a:latin typeface="Modern Love"/>
                <a:ea typeface="+mn-lt"/>
                <a:cs typeface="+mn-lt"/>
              </a:rPr>
              <a:t> di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Versaille</a:t>
            </a:r>
            <a:r>
              <a:rPr lang="en-US" sz="3200" dirty="0">
                <a:latin typeface="Modern Love"/>
                <a:ea typeface="+mn-lt"/>
                <a:cs typeface="+mn-lt"/>
              </a:rPr>
              <a:t> dopo la prima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guerra</a:t>
            </a:r>
            <a:r>
              <a:rPr lang="en-US" sz="3200" dirty="0">
                <a:latin typeface="Modern Love"/>
                <a:ea typeface="+mn-lt"/>
                <a:cs typeface="+mn-lt"/>
              </a:rPr>
              <a:t>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mondiale</a:t>
            </a:r>
            <a:r>
              <a:rPr lang="en-US" sz="3200" dirty="0">
                <a:latin typeface="Modern Love"/>
                <a:ea typeface="+mn-lt"/>
                <a:cs typeface="+mn-lt"/>
              </a:rPr>
              <a:t>.</a:t>
            </a:r>
            <a:endParaRPr lang="en-US" sz="3200">
              <a:latin typeface="Modern Love"/>
              <a:ea typeface="+mn-lt"/>
              <a:cs typeface="+mn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26A00FB-5BAD-4FA3-86A2-451BF52B9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8" r="8514" b="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1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85532" y="640080"/>
            <a:ext cx="4196932" cy="35661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Modern Love"/>
                <a:ea typeface="+mn-lt"/>
                <a:cs typeface="+mn-lt"/>
              </a:rPr>
              <a:t>Il secondo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protettorato</a:t>
            </a:r>
            <a:r>
              <a:rPr lang="en-US" sz="3200" dirty="0">
                <a:latin typeface="Modern Love"/>
                <a:ea typeface="+mn-lt"/>
                <a:cs typeface="+mn-lt"/>
              </a:rPr>
              <a:t> ha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comminciato</a:t>
            </a:r>
            <a:r>
              <a:rPr lang="en-US" sz="3200" dirty="0">
                <a:latin typeface="Modern Love"/>
                <a:ea typeface="+mn-lt"/>
                <a:cs typeface="+mn-lt"/>
              </a:rPr>
              <a:t> dopo la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seconda</a:t>
            </a:r>
            <a:r>
              <a:rPr lang="en-US" sz="3200" dirty="0">
                <a:latin typeface="Modern Love"/>
                <a:ea typeface="+mn-lt"/>
                <a:cs typeface="+mn-lt"/>
              </a:rPr>
              <a:t>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guerra</a:t>
            </a:r>
            <a:r>
              <a:rPr lang="en-US" sz="3200" dirty="0">
                <a:latin typeface="Modern Love"/>
                <a:ea typeface="+mn-lt"/>
                <a:cs typeface="+mn-lt"/>
              </a:rPr>
              <a:t> </a:t>
            </a:r>
            <a:r>
              <a:rPr lang="en-US" sz="3200" dirty="0" err="1">
                <a:latin typeface="Modern Love"/>
                <a:ea typeface="+mn-lt"/>
                <a:cs typeface="+mn-lt"/>
              </a:rPr>
              <a:t>mondiale</a:t>
            </a:r>
            <a:r>
              <a:rPr lang="en-US" sz="3200" dirty="0">
                <a:latin typeface="Modern Love"/>
                <a:ea typeface="+mn-lt"/>
                <a:cs typeface="+mn-lt"/>
              </a:rPr>
              <a:t>.</a:t>
            </a:r>
            <a:endParaRPr lang="en-US" dirty="0">
              <a:latin typeface="Modern Love"/>
              <a:ea typeface="+mn-lt"/>
              <a:cs typeface="+mn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26A00FB-5BAD-4FA3-86A2-451BF52B9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8" r="8514" b="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Presentazione_05">
            <a:hlinkClick r:id="" action="ppaction://media"/>
            <a:extLst>
              <a:ext uri="{FF2B5EF4-FFF2-40B4-BE49-F238E27FC236}">
                <a16:creationId xmlns:a16="http://schemas.microsoft.com/office/drawing/2014/main" id="{43FB543F-B996-4E10-A27D-7A58CCEF7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3250" y="2270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E6A207B-97BE-4DE3-B7BA-6EB713664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016" y="2529151"/>
            <a:ext cx="3376602" cy="18288"/>
          </a:xfrm>
          <a:custGeom>
            <a:avLst/>
            <a:gdLst>
              <a:gd name="connsiteX0" fmla="*/ 0 w 3376602"/>
              <a:gd name="connsiteY0" fmla="*/ 0 h 18288"/>
              <a:gd name="connsiteX1" fmla="*/ 641554 w 3376602"/>
              <a:gd name="connsiteY1" fmla="*/ 0 h 18288"/>
              <a:gd name="connsiteX2" fmla="*/ 1316875 w 3376602"/>
              <a:gd name="connsiteY2" fmla="*/ 0 h 18288"/>
              <a:gd name="connsiteX3" fmla="*/ 2025961 w 3376602"/>
              <a:gd name="connsiteY3" fmla="*/ 0 h 18288"/>
              <a:gd name="connsiteX4" fmla="*/ 2735048 w 3376602"/>
              <a:gd name="connsiteY4" fmla="*/ 0 h 18288"/>
              <a:gd name="connsiteX5" fmla="*/ 3376602 w 3376602"/>
              <a:gd name="connsiteY5" fmla="*/ 0 h 18288"/>
              <a:gd name="connsiteX6" fmla="*/ 3376602 w 3376602"/>
              <a:gd name="connsiteY6" fmla="*/ 18288 h 18288"/>
              <a:gd name="connsiteX7" fmla="*/ 2633750 w 3376602"/>
              <a:gd name="connsiteY7" fmla="*/ 18288 h 18288"/>
              <a:gd name="connsiteX8" fmla="*/ 1890897 w 3376602"/>
              <a:gd name="connsiteY8" fmla="*/ 18288 h 18288"/>
              <a:gd name="connsiteX9" fmla="*/ 1215577 w 3376602"/>
              <a:gd name="connsiteY9" fmla="*/ 18288 h 18288"/>
              <a:gd name="connsiteX10" fmla="*/ 0 w 3376602"/>
              <a:gd name="connsiteY10" fmla="*/ 18288 h 18288"/>
              <a:gd name="connsiteX11" fmla="*/ 0 w 337660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6602" h="18288" fill="none" extrusionOk="0">
                <a:moveTo>
                  <a:pt x="0" y="0"/>
                </a:moveTo>
                <a:cubicBezTo>
                  <a:pt x="154337" y="-26787"/>
                  <a:pt x="393692" y="25344"/>
                  <a:pt x="641554" y="0"/>
                </a:cubicBezTo>
                <a:cubicBezTo>
                  <a:pt x="889416" y="-25344"/>
                  <a:pt x="1078313" y="12271"/>
                  <a:pt x="1316875" y="0"/>
                </a:cubicBezTo>
                <a:cubicBezTo>
                  <a:pt x="1555437" y="-12271"/>
                  <a:pt x="1698513" y="30110"/>
                  <a:pt x="2025961" y="0"/>
                </a:cubicBezTo>
                <a:cubicBezTo>
                  <a:pt x="2353409" y="-30110"/>
                  <a:pt x="2474986" y="1722"/>
                  <a:pt x="2735048" y="0"/>
                </a:cubicBezTo>
                <a:cubicBezTo>
                  <a:pt x="2995110" y="-1722"/>
                  <a:pt x="3097437" y="28961"/>
                  <a:pt x="3376602" y="0"/>
                </a:cubicBezTo>
                <a:cubicBezTo>
                  <a:pt x="3375893" y="8157"/>
                  <a:pt x="3376189" y="12125"/>
                  <a:pt x="3376602" y="18288"/>
                </a:cubicBezTo>
                <a:cubicBezTo>
                  <a:pt x="3037458" y="40377"/>
                  <a:pt x="2857195" y="34928"/>
                  <a:pt x="2633750" y="18288"/>
                </a:cubicBezTo>
                <a:cubicBezTo>
                  <a:pt x="2410305" y="1648"/>
                  <a:pt x="2066994" y="17360"/>
                  <a:pt x="1890897" y="18288"/>
                </a:cubicBezTo>
                <a:cubicBezTo>
                  <a:pt x="1714800" y="19216"/>
                  <a:pt x="1521080" y="47858"/>
                  <a:pt x="1215577" y="18288"/>
                </a:cubicBezTo>
                <a:cubicBezTo>
                  <a:pt x="910074" y="-11282"/>
                  <a:pt x="278912" y="6176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376602" h="18288" stroke="0" extrusionOk="0">
                <a:moveTo>
                  <a:pt x="0" y="0"/>
                </a:moveTo>
                <a:cubicBezTo>
                  <a:pt x="304565" y="-9016"/>
                  <a:pt x="402571" y="29762"/>
                  <a:pt x="641554" y="0"/>
                </a:cubicBezTo>
                <a:cubicBezTo>
                  <a:pt x="880537" y="-29762"/>
                  <a:pt x="963871" y="-12492"/>
                  <a:pt x="1215577" y="0"/>
                </a:cubicBezTo>
                <a:cubicBezTo>
                  <a:pt x="1467283" y="12492"/>
                  <a:pt x="1723274" y="15353"/>
                  <a:pt x="1958429" y="0"/>
                </a:cubicBezTo>
                <a:cubicBezTo>
                  <a:pt x="2193584" y="-15353"/>
                  <a:pt x="2347125" y="7922"/>
                  <a:pt x="2599984" y="0"/>
                </a:cubicBezTo>
                <a:cubicBezTo>
                  <a:pt x="2852843" y="-7922"/>
                  <a:pt x="3186422" y="-30763"/>
                  <a:pt x="3376602" y="0"/>
                </a:cubicBezTo>
                <a:cubicBezTo>
                  <a:pt x="3376338" y="4493"/>
                  <a:pt x="3376986" y="9472"/>
                  <a:pt x="3376602" y="18288"/>
                </a:cubicBezTo>
                <a:cubicBezTo>
                  <a:pt x="3080522" y="-5475"/>
                  <a:pt x="3038559" y="47323"/>
                  <a:pt x="2701282" y="18288"/>
                </a:cubicBezTo>
                <a:cubicBezTo>
                  <a:pt x="2364005" y="-10747"/>
                  <a:pt x="2245031" y="49099"/>
                  <a:pt x="1958429" y="18288"/>
                </a:cubicBezTo>
                <a:cubicBezTo>
                  <a:pt x="1671827" y="-12523"/>
                  <a:pt x="1619741" y="31109"/>
                  <a:pt x="1384407" y="18288"/>
                </a:cubicBezTo>
                <a:cubicBezTo>
                  <a:pt x="1149073" y="5467"/>
                  <a:pt x="947712" y="-11758"/>
                  <a:pt x="709086" y="18288"/>
                </a:cubicBezTo>
                <a:cubicBezTo>
                  <a:pt x="470460" y="48334"/>
                  <a:pt x="186882" y="50183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967F5F"/>
          </a:solidFill>
          <a:ln w="38100" cap="rnd">
            <a:solidFill>
              <a:srgbClr val="967F5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772780-DD23-4270-8CA2-3EDD6F0D395D}"/>
              </a:ext>
            </a:extLst>
          </p:cNvPr>
          <p:cNvSpPr txBox="1"/>
          <p:nvPr/>
        </p:nvSpPr>
        <p:spPr>
          <a:xfrm>
            <a:off x="8129016" y="2803470"/>
            <a:ext cx="3432048" cy="341445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latin typeface="Modern Love"/>
              </a:rPr>
              <a:t>Nel 1919 Germania ha </a:t>
            </a:r>
            <a:r>
              <a:rPr lang="en-US" sz="2400" dirty="0" err="1">
                <a:latin typeface="Modern Love"/>
              </a:rPr>
              <a:t>perduto</a:t>
            </a:r>
            <a:r>
              <a:rPr lang="en-US" sz="2400" dirty="0">
                <a:latin typeface="Modern Love"/>
              </a:rPr>
              <a:t> la prima </a:t>
            </a:r>
            <a:r>
              <a:rPr lang="en-US" sz="2400" dirty="0" err="1">
                <a:latin typeface="Modern Love"/>
              </a:rPr>
              <a:t>guerra</a:t>
            </a:r>
            <a:r>
              <a:rPr lang="en-US" sz="2400" dirty="0">
                <a:latin typeface="Modern Love"/>
              </a:rPr>
              <a:t> </a:t>
            </a:r>
            <a:r>
              <a:rPr lang="en-US" sz="2400" dirty="0" err="1">
                <a:latin typeface="Modern Love"/>
              </a:rPr>
              <a:t>mondiale</a:t>
            </a:r>
            <a:r>
              <a:rPr lang="en-US" sz="2400" dirty="0">
                <a:latin typeface="Modern Love"/>
              </a:rPr>
              <a:t>. Il </a:t>
            </a:r>
            <a:r>
              <a:rPr lang="en-US" sz="2400" dirty="0" err="1">
                <a:latin typeface="Modern Love"/>
              </a:rPr>
              <a:t>paese</a:t>
            </a:r>
            <a:r>
              <a:rPr lang="en-US" sz="2400" dirty="0">
                <a:latin typeface="Modern Love"/>
              </a:rPr>
              <a:t> è </a:t>
            </a:r>
            <a:r>
              <a:rPr lang="en-US" sz="2400" dirty="0" err="1">
                <a:latin typeface="Modern Love"/>
              </a:rPr>
              <a:t>stato</a:t>
            </a:r>
            <a:r>
              <a:rPr lang="en-US" sz="2400" dirty="0">
                <a:latin typeface="Modern Love"/>
              </a:rPr>
              <a:t> </a:t>
            </a:r>
            <a:r>
              <a:rPr lang="en-US" sz="2400" dirty="0" err="1">
                <a:latin typeface="Modern Love"/>
              </a:rPr>
              <a:t>umiliato</a:t>
            </a:r>
            <a:r>
              <a:rPr lang="en-US" sz="2400" dirty="0">
                <a:latin typeface="Modern Love"/>
              </a:rPr>
              <a:t> e il </a:t>
            </a:r>
            <a:r>
              <a:rPr lang="en-US" sz="2400" dirty="0" err="1">
                <a:latin typeface="Modern Love"/>
              </a:rPr>
              <a:t>trattato</a:t>
            </a:r>
            <a:r>
              <a:rPr lang="en-US" sz="2400" dirty="0">
                <a:latin typeface="Modern Love"/>
              </a:rPr>
              <a:t> di </a:t>
            </a:r>
            <a:r>
              <a:rPr lang="en-US" sz="2400" dirty="0" err="1">
                <a:latin typeface="Modern Love"/>
              </a:rPr>
              <a:t>Versaille</a:t>
            </a:r>
            <a:r>
              <a:rPr lang="en-US" sz="2400" dirty="0">
                <a:latin typeface="Modern Love"/>
              </a:rPr>
              <a:t> è </a:t>
            </a:r>
            <a:r>
              <a:rPr lang="en-US" sz="2400" dirty="0" err="1">
                <a:latin typeface="Modern Love"/>
              </a:rPr>
              <a:t>stato</a:t>
            </a:r>
            <a:r>
              <a:rPr lang="en-US" sz="2400" dirty="0">
                <a:latin typeface="Modern Love"/>
              </a:rPr>
              <a:t> </a:t>
            </a:r>
            <a:r>
              <a:rPr lang="en-US" sz="2400" dirty="0" err="1">
                <a:latin typeface="Modern Love"/>
              </a:rPr>
              <a:t>stabilito</a:t>
            </a:r>
            <a:r>
              <a:rPr lang="en-US" sz="2400" dirty="0">
                <a:latin typeface="Modern Love"/>
              </a:rPr>
              <a:t>. </a:t>
            </a:r>
            <a:r>
              <a:rPr lang="en-US" sz="2400" dirty="0">
                <a:latin typeface="Modern Love"/>
                <a:ea typeface="+mn-lt"/>
                <a:cs typeface="+mn-lt"/>
              </a:rPr>
              <a:t>Con </a:t>
            </a:r>
            <a:r>
              <a:rPr lang="en-US" sz="2400" dirty="0" err="1">
                <a:latin typeface="Modern Love"/>
                <a:ea typeface="+mn-lt"/>
                <a:cs typeface="+mn-lt"/>
              </a:rPr>
              <a:t>questo</a:t>
            </a:r>
            <a:r>
              <a:rPr lang="en-US" sz="2400" dirty="0">
                <a:latin typeface="Modern Love"/>
                <a:ea typeface="+mn-lt"/>
                <a:cs typeface="+mn-lt"/>
              </a:rPr>
              <a:t> </a:t>
            </a:r>
            <a:r>
              <a:rPr lang="en-US" sz="2400" dirty="0" err="1">
                <a:latin typeface="Modern Love"/>
                <a:ea typeface="+mn-lt"/>
                <a:cs typeface="+mn-lt"/>
              </a:rPr>
              <a:t>trattato</a:t>
            </a:r>
            <a:r>
              <a:rPr lang="en-US" sz="2400" dirty="0">
                <a:latin typeface="Modern Love"/>
                <a:ea typeface="+mn-lt"/>
                <a:cs typeface="+mn-lt"/>
              </a:rPr>
              <a:t> il Saarland è </a:t>
            </a:r>
            <a:r>
              <a:rPr lang="en-US" sz="2400" dirty="0" err="1">
                <a:latin typeface="Modern Love"/>
                <a:ea typeface="+mn-lt"/>
                <a:cs typeface="+mn-lt"/>
              </a:rPr>
              <a:t>diventato</a:t>
            </a:r>
            <a:r>
              <a:rPr lang="en-US" sz="2400" dirty="0">
                <a:latin typeface="Modern Love"/>
                <a:ea typeface="+mn-lt"/>
                <a:cs typeface="+mn-lt"/>
              </a:rPr>
              <a:t> </a:t>
            </a:r>
            <a:r>
              <a:rPr lang="en-US" sz="2400" dirty="0" err="1">
                <a:latin typeface="Modern Love"/>
                <a:ea typeface="+mn-lt"/>
                <a:cs typeface="+mn-lt"/>
              </a:rPr>
              <a:t>una</a:t>
            </a:r>
            <a:r>
              <a:rPr lang="en-US" sz="2400" dirty="0">
                <a:latin typeface="Modern Love"/>
                <a:ea typeface="+mn-lt"/>
                <a:cs typeface="+mn-lt"/>
              </a:rPr>
              <a:t> </a:t>
            </a:r>
            <a:r>
              <a:rPr lang="en-US" sz="2400" dirty="0" err="1">
                <a:latin typeface="Modern Love"/>
                <a:ea typeface="+mn-lt"/>
                <a:cs typeface="+mn-lt"/>
              </a:rPr>
              <a:t>parte</a:t>
            </a:r>
            <a:r>
              <a:rPr lang="en-US" sz="2400" dirty="0">
                <a:latin typeface="Modern Love"/>
                <a:ea typeface="+mn-lt"/>
                <a:cs typeface="+mn-lt"/>
              </a:rPr>
              <a:t> di Francia.</a:t>
            </a:r>
            <a:endParaRPr lang="en-US" dirty="0">
              <a:latin typeface="Modern Love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3">
            <a:extLst>
              <a:ext uri="{FF2B5EF4-FFF2-40B4-BE49-F238E27FC236}">
                <a16:creationId xmlns:a16="http://schemas.microsoft.com/office/drawing/2014/main" id="{0FFBB1AA-C292-4CA5-A54D-CBC60B1AD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081" y="640080"/>
            <a:ext cx="3667429" cy="5577840"/>
          </a:xfrm>
          <a:prstGeom prst="rect">
            <a:avLst/>
          </a:prstGeom>
        </p:spPr>
      </p:pic>
      <p:pic>
        <p:nvPicPr>
          <p:cNvPr id="5" name="1Presentazione_06">
            <a:hlinkClick r:id="" action="ppaction://media"/>
            <a:extLst>
              <a:ext uri="{FF2B5EF4-FFF2-40B4-BE49-F238E27FC236}">
                <a16:creationId xmlns:a16="http://schemas.microsoft.com/office/drawing/2014/main" id="{797F3F3E-B985-40EB-87B9-E10A856A7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3425" y="18526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12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8328FC7-977C-4BE1-8C08-B692CC844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46" r="3" b="12095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55484-8D35-4E91-AC08-CCB0309173E4}"/>
              </a:ext>
            </a:extLst>
          </p:cNvPr>
          <p:cNvSpPr txBox="1"/>
          <p:nvPr/>
        </p:nvSpPr>
        <p:spPr>
          <a:xfrm>
            <a:off x="7034585" y="3164618"/>
            <a:ext cx="4584921" cy="30214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dirty="0">
                <a:latin typeface="Modern Love"/>
              </a:rPr>
              <a:t>Nel 1933 il </a:t>
            </a:r>
            <a:r>
              <a:rPr lang="en-US" sz="2200" dirty="0" err="1">
                <a:latin typeface="Modern Love"/>
              </a:rPr>
              <a:t>governo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della</a:t>
            </a:r>
            <a:r>
              <a:rPr lang="en-US" sz="2200" dirty="0">
                <a:latin typeface="Modern Love"/>
              </a:rPr>
              <a:t> Germania cambia e </a:t>
            </a:r>
            <a:r>
              <a:rPr lang="en-US" sz="2200" dirty="0" err="1">
                <a:latin typeface="Modern Love"/>
              </a:rPr>
              <a:t>i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nazionalsozialisti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sono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preso</a:t>
            </a:r>
            <a:r>
              <a:rPr lang="en-US" sz="2200" dirty="0">
                <a:latin typeface="Modern Love"/>
              </a:rPr>
              <a:t> il </a:t>
            </a:r>
            <a:r>
              <a:rPr lang="en-US" sz="2200" dirty="0" err="1">
                <a:latin typeface="Modern Love"/>
              </a:rPr>
              <a:t>potere</a:t>
            </a:r>
            <a:r>
              <a:rPr lang="en-US" sz="2200" dirty="0">
                <a:latin typeface="Modern Love"/>
              </a:rPr>
              <a:t>. Nel 1935 90% </a:t>
            </a:r>
            <a:r>
              <a:rPr lang="en-US" sz="2200" dirty="0" err="1">
                <a:latin typeface="Modern Love"/>
              </a:rPr>
              <a:t>degli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abitanti</a:t>
            </a:r>
            <a:r>
              <a:rPr lang="en-US" sz="2200" dirty="0">
                <a:latin typeface="Modern Love"/>
              </a:rPr>
              <a:t> del Saarland ha </a:t>
            </a:r>
            <a:r>
              <a:rPr lang="en-US" sz="2200" dirty="0" err="1">
                <a:latin typeface="Modern Love"/>
              </a:rPr>
              <a:t>votato</a:t>
            </a:r>
            <a:r>
              <a:rPr lang="en-US" sz="2200" dirty="0">
                <a:latin typeface="Modern Love"/>
              </a:rPr>
              <a:t> per </a:t>
            </a:r>
            <a:r>
              <a:rPr lang="en-US" sz="2200" dirty="0" err="1">
                <a:latin typeface="Modern Love"/>
              </a:rPr>
              <a:t>diventare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una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parte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della</a:t>
            </a:r>
            <a:r>
              <a:rPr lang="en-US" sz="2200" dirty="0">
                <a:latin typeface="Modern Love"/>
              </a:rPr>
              <a:t> Germania di nuovo.</a:t>
            </a:r>
          </a:p>
        </p:txBody>
      </p:sp>
      <p:pic>
        <p:nvPicPr>
          <p:cNvPr id="4" name="1Presentazione_07">
            <a:hlinkClick r:id="" action="ppaction://media"/>
            <a:extLst>
              <a:ext uri="{FF2B5EF4-FFF2-40B4-BE49-F238E27FC236}">
                <a16:creationId xmlns:a16="http://schemas.microsoft.com/office/drawing/2014/main" id="{26577BD6-9986-4CA3-8099-FB2C4350B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0888" y="1798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2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7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500CC-3657-494A-B44C-09C8B12A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 dirty="0">
                <a:solidFill>
                  <a:srgbClr val="FFFFFF"/>
                </a:solidFill>
              </a:rPr>
              <a:t>Saarland – </a:t>
            </a:r>
            <a:r>
              <a:rPr lang="en-US" sz="5600" dirty="0" err="1">
                <a:solidFill>
                  <a:srgbClr val="FFFFFF"/>
                </a:solidFill>
              </a:rPr>
              <a:t>informazioni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 dirty="0" err="1">
                <a:solidFill>
                  <a:srgbClr val="FFFFFF"/>
                </a:solidFill>
              </a:rPr>
              <a:t>generali</a:t>
            </a:r>
            <a:endParaRPr lang="en-US" sz="5600" dirty="0">
              <a:solidFill>
                <a:srgbClr val="FFFFFF"/>
              </a:solidFill>
            </a:endParaRP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resentazione_2">
            <a:hlinkClick r:id="" action="ppaction://media"/>
            <a:extLst>
              <a:ext uri="{FF2B5EF4-FFF2-40B4-BE49-F238E27FC236}">
                <a16:creationId xmlns:a16="http://schemas.microsoft.com/office/drawing/2014/main" id="{90D5278B-410A-4A14-B910-D8381F19C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2568" y="-570933"/>
            <a:ext cx="487362" cy="487363"/>
          </a:xfrm>
          <a:prstGeom prst="rect">
            <a:avLst/>
          </a:prstGeom>
        </p:spPr>
      </p:pic>
      <p:pic>
        <p:nvPicPr>
          <p:cNvPr id="5" name="Presentazione_3">
            <a:hlinkClick r:id="" action="ppaction://media"/>
            <a:extLst>
              <a:ext uri="{FF2B5EF4-FFF2-40B4-BE49-F238E27FC236}">
                <a16:creationId xmlns:a16="http://schemas.microsoft.com/office/drawing/2014/main" id="{4CEF4F40-9388-45A8-859A-33BDBCCCD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9610" y="-57093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69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B2F9864-870B-4D27-BF69-DC7089286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7" r="15365" b="3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00258-6F6E-484D-BFCA-C66D67CA23C0}"/>
              </a:ext>
            </a:extLst>
          </p:cNvPr>
          <p:cNvSpPr txBox="1"/>
          <p:nvPr/>
        </p:nvSpPr>
        <p:spPr>
          <a:xfrm>
            <a:off x="7034585" y="3164618"/>
            <a:ext cx="4584921" cy="30214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dirty="0">
                <a:latin typeface="Modern Love"/>
              </a:rPr>
              <a:t>1945 la</a:t>
            </a:r>
            <a:r>
              <a:rPr lang="en-US" sz="2200" dirty="0">
                <a:latin typeface="Modern Love"/>
                <a:ea typeface="+mn-lt"/>
                <a:cs typeface="+mn-lt"/>
              </a:rPr>
              <a:t> </a:t>
            </a:r>
            <a:r>
              <a:rPr lang="en-US" sz="2200" dirty="0" err="1">
                <a:latin typeface="Modern Love"/>
                <a:ea typeface="+mn-lt"/>
                <a:cs typeface="+mn-lt"/>
              </a:rPr>
              <a:t>seconda</a:t>
            </a:r>
            <a:r>
              <a:rPr lang="en-US" sz="2200" dirty="0">
                <a:latin typeface="Modern Love"/>
                <a:ea typeface="+mn-lt"/>
                <a:cs typeface="+mn-lt"/>
              </a:rPr>
              <a:t> </a:t>
            </a:r>
            <a:r>
              <a:rPr lang="en-US" sz="2200" dirty="0" err="1">
                <a:latin typeface="Modern Love"/>
                <a:ea typeface="+mn-lt"/>
                <a:cs typeface="+mn-lt"/>
              </a:rPr>
              <a:t>guerra</a:t>
            </a:r>
            <a:r>
              <a:rPr lang="en-US" sz="2200" dirty="0">
                <a:latin typeface="Modern Love"/>
                <a:ea typeface="+mn-lt"/>
                <a:cs typeface="+mn-lt"/>
              </a:rPr>
              <a:t> </a:t>
            </a:r>
            <a:r>
              <a:rPr lang="en-US" sz="2200" dirty="0" err="1">
                <a:latin typeface="Modern Love"/>
                <a:ea typeface="+mn-lt"/>
                <a:cs typeface="+mn-lt"/>
              </a:rPr>
              <a:t>mondiale</a:t>
            </a:r>
            <a:r>
              <a:rPr lang="en-US" sz="2200" dirty="0">
                <a:latin typeface="Modern Love"/>
                <a:ea typeface="+mn-lt"/>
                <a:cs typeface="+mn-lt"/>
              </a:rPr>
              <a:t> ha </a:t>
            </a:r>
            <a:r>
              <a:rPr lang="en-US" sz="2200" dirty="0" err="1">
                <a:latin typeface="Modern Love"/>
                <a:ea typeface="+mn-lt"/>
                <a:cs typeface="+mn-lt"/>
              </a:rPr>
              <a:t>terminato</a:t>
            </a:r>
            <a:r>
              <a:rPr lang="en-US" sz="2200" dirty="0">
                <a:latin typeface="Modern Love"/>
                <a:ea typeface="+mn-lt"/>
                <a:cs typeface="+mn-lt"/>
              </a:rPr>
              <a:t>. Francia </a:t>
            </a:r>
            <a:r>
              <a:rPr lang="en-US" sz="2200" dirty="0" err="1">
                <a:latin typeface="Modern Love"/>
                <a:ea typeface="+mn-lt"/>
                <a:cs typeface="+mn-lt"/>
              </a:rPr>
              <a:t>vuole</a:t>
            </a:r>
            <a:r>
              <a:rPr lang="en-US" sz="2200" dirty="0">
                <a:latin typeface="Modern Love"/>
                <a:ea typeface="+mn-lt"/>
                <a:cs typeface="+mn-lt"/>
              </a:rPr>
              <a:t> il Saarland </a:t>
            </a:r>
            <a:r>
              <a:rPr lang="en-US" sz="2200" dirty="0" err="1">
                <a:latin typeface="Modern Love"/>
                <a:ea typeface="+mn-lt"/>
                <a:cs typeface="+mn-lt"/>
              </a:rPr>
              <a:t>indietro</a:t>
            </a:r>
            <a:r>
              <a:rPr lang="en-US" sz="2200" dirty="0">
                <a:latin typeface="Modern Love"/>
                <a:ea typeface="+mn-lt"/>
                <a:cs typeface="+mn-lt"/>
              </a:rPr>
              <a:t> e 1947 il secondo </a:t>
            </a:r>
            <a:r>
              <a:rPr lang="en-US" sz="2200" dirty="0" err="1">
                <a:latin typeface="Modern Love"/>
                <a:ea typeface="+mn-lt"/>
                <a:cs typeface="+mn-lt"/>
              </a:rPr>
              <a:t>protettorato</a:t>
            </a:r>
            <a:r>
              <a:rPr lang="en-US" sz="2200" dirty="0">
                <a:latin typeface="Modern Love"/>
                <a:ea typeface="+mn-lt"/>
                <a:cs typeface="+mn-lt"/>
              </a:rPr>
              <a:t> del Saarland </a:t>
            </a:r>
            <a:r>
              <a:rPr lang="en-US" sz="2200" dirty="0" err="1">
                <a:latin typeface="Modern Love"/>
                <a:ea typeface="+mn-lt"/>
                <a:cs typeface="+mn-lt"/>
              </a:rPr>
              <a:t>comincia</a:t>
            </a:r>
            <a:r>
              <a:rPr lang="en-US" sz="2200" dirty="0">
                <a:latin typeface="Modern Love"/>
                <a:ea typeface="+mn-lt"/>
                <a:cs typeface="+mn-lt"/>
              </a:rPr>
              <a:t>. Il fine è </a:t>
            </a:r>
            <a:r>
              <a:rPr lang="en-US" sz="2200" dirty="0" err="1">
                <a:latin typeface="Modern Love"/>
                <a:ea typeface="+mn-lt"/>
                <a:cs typeface="+mn-lt"/>
              </a:rPr>
              <a:t>stato</a:t>
            </a:r>
            <a:r>
              <a:rPr lang="en-US" sz="2200" dirty="0">
                <a:latin typeface="Modern Love"/>
                <a:ea typeface="+mn-lt"/>
                <a:cs typeface="+mn-lt"/>
              </a:rPr>
              <a:t> </a:t>
            </a:r>
            <a:r>
              <a:rPr lang="en-US" sz="2200" dirty="0" err="1">
                <a:latin typeface="Modern Love"/>
                <a:ea typeface="+mn-lt"/>
                <a:cs typeface="+mn-lt"/>
              </a:rPr>
              <a:t>l’autonomia</a:t>
            </a:r>
            <a:r>
              <a:rPr lang="en-US" sz="2200" dirty="0">
                <a:latin typeface="Modern Love"/>
                <a:ea typeface="+mn-lt"/>
                <a:cs typeface="+mn-lt"/>
              </a:rPr>
              <a:t> del Saarland.</a:t>
            </a:r>
            <a:endParaRPr lang="en-US" sz="2200" dirty="0">
              <a:latin typeface="Modern Love"/>
            </a:endParaRPr>
          </a:p>
        </p:txBody>
      </p:sp>
      <p:pic>
        <p:nvPicPr>
          <p:cNvPr id="4" name="1Presentazione_08">
            <a:hlinkClick r:id="" action="ppaction://media"/>
            <a:extLst>
              <a:ext uri="{FF2B5EF4-FFF2-40B4-BE49-F238E27FC236}">
                <a16:creationId xmlns:a16="http://schemas.microsoft.com/office/drawing/2014/main" id="{33A2BFF8-DEDD-4577-AA45-C0B9DBF2D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7863" y="10493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818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81825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Modern Love"/>
              </a:rPr>
              <a:t>Ha </a:t>
            </a:r>
            <a:r>
              <a:rPr lang="en-US" sz="3600" dirty="0" err="1">
                <a:latin typeface="Modern Love"/>
              </a:rPr>
              <a:t>dovuto</a:t>
            </a:r>
            <a:r>
              <a:rPr lang="en-US" sz="3600" dirty="0">
                <a:latin typeface="Modern Love"/>
              </a:rPr>
              <a:t> </a:t>
            </a:r>
            <a:r>
              <a:rPr lang="en-US" sz="3600" dirty="0" err="1">
                <a:latin typeface="Modern Love"/>
              </a:rPr>
              <a:t>una</a:t>
            </a:r>
            <a:r>
              <a:rPr lang="en-US" sz="3600" dirty="0">
                <a:latin typeface="Modern Love"/>
              </a:rPr>
              <a:t> propria </a:t>
            </a:r>
            <a:r>
              <a:rPr lang="en-US" sz="3600" dirty="0" err="1">
                <a:latin typeface="Modern Love"/>
              </a:rPr>
              <a:t>bandiera</a:t>
            </a:r>
            <a:r>
              <a:rPr lang="en-US" sz="3600" dirty="0">
                <a:latin typeface="Modern Love"/>
              </a:rPr>
              <a:t> è </a:t>
            </a:r>
            <a:r>
              <a:rPr lang="en-US" sz="3600" dirty="0" err="1">
                <a:latin typeface="Modern Love"/>
              </a:rPr>
              <a:t>addirittura</a:t>
            </a:r>
            <a:r>
              <a:rPr lang="en-US" sz="3600" dirty="0">
                <a:latin typeface="Modern Love"/>
              </a:rPr>
              <a:t> </a:t>
            </a:r>
            <a:r>
              <a:rPr lang="en-US" sz="3600" dirty="0" err="1">
                <a:latin typeface="Modern Love"/>
              </a:rPr>
              <a:t>un’inno</a:t>
            </a:r>
            <a:r>
              <a:rPr lang="en-US" sz="3600" dirty="0">
                <a:latin typeface="Modern Love"/>
              </a:rPr>
              <a:t> proprio.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6623BA90-3D29-4AA2-9AE2-D09B26539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36" y="1609344"/>
            <a:ext cx="5458968" cy="3639312"/>
          </a:xfrm>
          <a:prstGeom prst="rect">
            <a:avLst/>
          </a:prstGeom>
        </p:spPr>
      </p:pic>
      <p:pic>
        <p:nvPicPr>
          <p:cNvPr id="3" name="1Presentazione_09">
            <a:hlinkClick r:id="" action="ppaction://media"/>
            <a:extLst>
              <a:ext uri="{FF2B5EF4-FFF2-40B4-BE49-F238E27FC236}">
                <a16:creationId xmlns:a16="http://schemas.microsoft.com/office/drawing/2014/main" id="{FF789084-E38E-4709-BA27-88794A5BE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4375" y="18526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368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5791403-699B-4C7B-8B11-D968623F8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8" r="3" b="3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3844A1-6DA5-4F46-8479-7262D298E772}"/>
              </a:ext>
            </a:extLst>
          </p:cNvPr>
          <p:cNvSpPr txBox="1"/>
          <p:nvPr/>
        </p:nvSpPr>
        <p:spPr>
          <a:xfrm>
            <a:off x="7034585" y="3164618"/>
            <a:ext cx="4584921" cy="30214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200" dirty="0">
                <a:latin typeface="Modern Love"/>
              </a:rPr>
              <a:t>Il secondo </a:t>
            </a:r>
            <a:r>
              <a:rPr lang="en-US" sz="2200" dirty="0" err="1">
                <a:latin typeface="Modern Love"/>
              </a:rPr>
              <a:t>protettorato</a:t>
            </a:r>
            <a:r>
              <a:rPr lang="en-US" sz="2200" dirty="0">
                <a:latin typeface="Modern Love"/>
              </a:rPr>
              <a:t> è </a:t>
            </a:r>
            <a:r>
              <a:rPr lang="en-US" sz="2200" dirty="0" err="1">
                <a:latin typeface="Modern Love"/>
              </a:rPr>
              <a:t>stato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più</a:t>
            </a:r>
            <a:r>
              <a:rPr lang="en-US" sz="2200" dirty="0">
                <a:latin typeface="Modern Love"/>
              </a:rPr>
              <a:t> breve del primo </a:t>
            </a:r>
            <a:r>
              <a:rPr lang="en-US" sz="2200" dirty="0" err="1">
                <a:latin typeface="Modern Love"/>
              </a:rPr>
              <a:t>protettorato</a:t>
            </a:r>
            <a:r>
              <a:rPr lang="en-US" sz="2200" dirty="0">
                <a:latin typeface="Modern Love"/>
              </a:rPr>
              <a:t>: </a:t>
            </a:r>
            <a:r>
              <a:rPr lang="en-US" sz="2200" dirty="0" err="1">
                <a:latin typeface="Modern Love"/>
              </a:rPr>
              <a:t>Già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nel</a:t>
            </a:r>
            <a:r>
              <a:rPr lang="en-US" sz="2200" dirty="0">
                <a:latin typeface="Modern Love"/>
              </a:rPr>
              <a:t> 1956 la Francia e la Germania </a:t>
            </a:r>
            <a:r>
              <a:rPr lang="en-US" sz="2200" dirty="0" err="1">
                <a:latin typeface="Modern Love"/>
              </a:rPr>
              <a:t>hanno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allacciato</a:t>
            </a:r>
            <a:r>
              <a:rPr lang="en-US" sz="2200" dirty="0">
                <a:latin typeface="Modern Love"/>
              </a:rPr>
              <a:t> il </a:t>
            </a:r>
            <a:r>
              <a:rPr lang="en-US" sz="2200" dirty="0" err="1">
                <a:latin typeface="Modern Love"/>
              </a:rPr>
              <a:t>trattato</a:t>
            </a:r>
            <a:r>
              <a:rPr lang="en-US" sz="2200" dirty="0">
                <a:latin typeface="Modern Love"/>
              </a:rPr>
              <a:t> di </a:t>
            </a:r>
            <a:r>
              <a:rPr lang="en-US" sz="2200" dirty="0" err="1">
                <a:latin typeface="Modern Love"/>
              </a:rPr>
              <a:t>Lussemburgo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che</a:t>
            </a:r>
            <a:r>
              <a:rPr lang="en-US" sz="2200" dirty="0">
                <a:latin typeface="Modern Love"/>
              </a:rPr>
              <a:t> ha </a:t>
            </a:r>
            <a:r>
              <a:rPr lang="en-US" sz="2200" dirty="0" err="1">
                <a:latin typeface="Modern Love"/>
              </a:rPr>
              <a:t>portato</a:t>
            </a:r>
            <a:r>
              <a:rPr lang="en-US" sz="2200" dirty="0">
                <a:latin typeface="Modern Love"/>
              </a:rPr>
              <a:t> al </a:t>
            </a:r>
            <a:r>
              <a:rPr lang="en-US" sz="2200" dirty="0" err="1">
                <a:latin typeface="Modern Love"/>
              </a:rPr>
              <a:t>fatto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che</a:t>
            </a:r>
            <a:r>
              <a:rPr lang="en-US" sz="2200" dirty="0">
                <a:latin typeface="Modern Love"/>
              </a:rPr>
              <a:t> Saarland è </a:t>
            </a:r>
            <a:r>
              <a:rPr lang="en-US" sz="2200" dirty="0" err="1">
                <a:latin typeface="Modern Love"/>
              </a:rPr>
              <a:t>diventato</a:t>
            </a:r>
            <a:r>
              <a:rPr lang="en-US" sz="2200" dirty="0">
                <a:latin typeface="Modern Love"/>
              </a:rPr>
              <a:t> di nuovo </a:t>
            </a:r>
            <a:r>
              <a:rPr lang="en-US" sz="2200" dirty="0" err="1">
                <a:latin typeface="Modern Love"/>
              </a:rPr>
              <a:t>una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parte</a:t>
            </a:r>
            <a:r>
              <a:rPr lang="en-US" sz="2200" dirty="0">
                <a:latin typeface="Modern Love"/>
              </a:rPr>
              <a:t> </a:t>
            </a:r>
            <a:r>
              <a:rPr lang="en-US" sz="2200" dirty="0" err="1">
                <a:latin typeface="Modern Love"/>
              </a:rPr>
              <a:t>della</a:t>
            </a:r>
            <a:r>
              <a:rPr lang="en-US" sz="2200" dirty="0">
                <a:latin typeface="Modern Love"/>
              </a:rPr>
              <a:t> Germania. </a:t>
            </a:r>
          </a:p>
        </p:txBody>
      </p:sp>
      <p:pic>
        <p:nvPicPr>
          <p:cNvPr id="4" name="1Presentazione_10">
            <a:hlinkClick r:id="" action="ppaction://media"/>
            <a:extLst>
              <a:ext uri="{FF2B5EF4-FFF2-40B4-BE49-F238E27FC236}">
                <a16:creationId xmlns:a16="http://schemas.microsoft.com/office/drawing/2014/main" id="{0A4DA2A3-F1EF-454F-BB6F-5AB3A367B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0413" y="18446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836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9CD1EC"/>
          </a:solidFill>
          <a:ln w="38100" cap="rnd">
            <a:solidFill>
              <a:srgbClr val="9CD1E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0D1F35-8AB6-4177-824D-63C06BE70ACF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600" dirty="0">
                <a:latin typeface="Modern Love"/>
              </a:rPr>
              <a:t>Il Saarland </a:t>
            </a:r>
            <a:r>
              <a:rPr lang="en-US" sz="3600" dirty="0" err="1">
                <a:latin typeface="Modern Love"/>
              </a:rPr>
              <a:t>oggi</a:t>
            </a:r>
            <a:r>
              <a:rPr lang="en-US" sz="3600" dirty="0">
                <a:latin typeface="Modern Love"/>
              </a:rPr>
              <a:t> è una </a:t>
            </a:r>
            <a:r>
              <a:rPr lang="en-US" sz="3600" dirty="0" err="1">
                <a:latin typeface="Modern Love"/>
              </a:rPr>
              <a:t>parte</a:t>
            </a:r>
            <a:r>
              <a:rPr lang="en-US" sz="3600" dirty="0">
                <a:latin typeface="Modern Love"/>
              </a:rPr>
              <a:t> </a:t>
            </a:r>
            <a:r>
              <a:rPr lang="en-US" sz="3600" dirty="0" err="1">
                <a:latin typeface="Modern Love"/>
              </a:rPr>
              <a:t>della</a:t>
            </a:r>
            <a:r>
              <a:rPr lang="en-US" sz="3600" dirty="0">
                <a:latin typeface="Modern Love"/>
              </a:rPr>
              <a:t> Germania </a:t>
            </a:r>
            <a:r>
              <a:rPr lang="en-US" sz="3600" dirty="0" err="1">
                <a:latin typeface="Modern Love"/>
              </a:rPr>
              <a:t>fino</a:t>
            </a:r>
            <a:r>
              <a:rPr lang="en-US" sz="3600" dirty="0">
                <a:latin typeface="Modern Love"/>
              </a:rPr>
              <a:t> da 1957 e è molto </a:t>
            </a:r>
            <a:r>
              <a:rPr lang="en-US" sz="3600" dirty="0" err="1">
                <a:latin typeface="Modern Love"/>
              </a:rPr>
              <a:t>importante</a:t>
            </a:r>
            <a:r>
              <a:rPr lang="en-US" sz="3600" dirty="0">
                <a:latin typeface="Modern Love"/>
              </a:rPr>
              <a:t> per la </a:t>
            </a:r>
            <a:r>
              <a:rPr lang="en-US" sz="3600" dirty="0" err="1">
                <a:latin typeface="Modern Love"/>
              </a:rPr>
              <a:t>storia</a:t>
            </a:r>
            <a:r>
              <a:rPr lang="en-US" sz="3600" dirty="0">
                <a:latin typeface="Modern Love"/>
              </a:rPr>
              <a:t> </a:t>
            </a:r>
            <a:r>
              <a:rPr lang="en-US" sz="3600" dirty="0" err="1">
                <a:latin typeface="Modern Love"/>
              </a:rPr>
              <a:t>tra</a:t>
            </a:r>
            <a:r>
              <a:rPr lang="en-US" sz="3600" dirty="0">
                <a:latin typeface="Modern Love"/>
              </a:rPr>
              <a:t> la Francia e la Germania.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E6411C7-E236-4002-8F6A-B5641F2E43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" r="809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1Presentazione_11">
            <a:hlinkClick r:id="" action="ppaction://media"/>
            <a:extLst>
              <a:ext uri="{FF2B5EF4-FFF2-40B4-BE49-F238E27FC236}">
                <a16:creationId xmlns:a16="http://schemas.microsoft.com/office/drawing/2014/main" id="{7A210B22-568F-4EA9-9465-4C740B6FA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0413" y="28606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766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7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500CC-3657-494A-B44C-09C8B12A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800" dirty="0">
                <a:solidFill>
                  <a:srgbClr val="FFFFFF"/>
                </a:solidFill>
              </a:rPr>
              <a:t>                                                                                                                  </a:t>
            </a:r>
            <a:br>
              <a:rPr lang="en-US" sz="6800" dirty="0">
                <a:solidFill>
                  <a:srgbClr val="FFFFFF"/>
                </a:solidFill>
              </a:rPr>
            </a:br>
            <a:r>
              <a:rPr lang="en-US" sz="6800" b="0" i="0" dirty="0" err="1">
                <a:solidFill>
                  <a:srgbClr val="FFFFFF"/>
                </a:solidFill>
                <a:effectLst/>
              </a:rPr>
              <a:t>Parola</a:t>
            </a:r>
            <a:r>
              <a:rPr lang="en-US" sz="6800" b="0" i="0" dirty="0">
                <a:solidFill>
                  <a:srgbClr val="FFFFFF"/>
                </a:solidFill>
                <a:effectLst/>
              </a:rPr>
              <a:t> di </a:t>
            </a:r>
            <a:r>
              <a:rPr lang="en-US" sz="6800" b="0" i="0" dirty="0" err="1">
                <a:solidFill>
                  <a:srgbClr val="FFFFFF"/>
                </a:solidFill>
                <a:effectLst/>
              </a:rPr>
              <a:t>chiusura</a:t>
            </a:r>
            <a:endParaRPr lang="en-US" sz="6800" dirty="0">
              <a:solidFill>
                <a:srgbClr val="FFFFFF"/>
              </a:solidFill>
            </a:endParaRP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Presentazione_13">
            <a:hlinkClick r:id="" action="ppaction://media"/>
            <a:extLst>
              <a:ext uri="{FF2B5EF4-FFF2-40B4-BE49-F238E27FC236}">
                <a16:creationId xmlns:a16="http://schemas.microsoft.com/office/drawing/2014/main" id="{1735CC08-C24E-4DE6-B04E-2E6E44774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0888" y="198278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55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Saarland - Bilder und Stockfotos - iStock">
            <a:extLst>
              <a:ext uri="{FF2B5EF4-FFF2-40B4-BE49-F238E27FC236}">
                <a16:creationId xmlns:a16="http://schemas.microsoft.com/office/drawing/2014/main" id="{8FDEF2A9-322B-40A5-853C-38C37F4D9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" r="-1" b="9313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8D5AAC53-3624-41C3-A6B5-1DA97F290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054" y="760956"/>
            <a:ext cx="6248168" cy="5486563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74A5E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2499" y="309571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74A5E4"/>
          </a:solidFill>
          <a:ln w="38100" cap="rnd">
            <a:solidFill>
              <a:srgbClr val="74A5E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3844A1-6DA5-4F46-8479-7262D298E772}"/>
              </a:ext>
            </a:extLst>
          </p:cNvPr>
          <p:cNvSpPr txBox="1"/>
          <p:nvPr/>
        </p:nvSpPr>
        <p:spPr>
          <a:xfrm>
            <a:off x="6120221" y="2686332"/>
            <a:ext cx="4748143" cy="2141621"/>
          </a:xfr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Abbiamo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deciso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di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parlare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del Saarland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perché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molto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spesso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è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sottovalutato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. Ha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molte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tradizioni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uniche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e una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cultura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speciale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. Il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paesaggio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variegato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e la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storia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emozionante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non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sono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da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sottovalutare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e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questo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è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importante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 per </a:t>
            </a:r>
            <a:r>
              <a:rPr lang="en-US" sz="2800" dirty="0" err="1">
                <a:solidFill>
                  <a:srgbClr val="FBF9F6"/>
                </a:solidFill>
                <a:effectLst/>
                <a:latin typeface="+mj-lt"/>
              </a:rPr>
              <a:t>noi</a:t>
            </a:r>
            <a:r>
              <a:rPr lang="en-US" sz="2800" dirty="0">
                <a:solidFill>
                  <a:srgbClr val="FBF9F6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2" name="1Presentazione_12">
            <a:hlinkClick r:id="" action="ppaction://media"/>
            <a:extLst>
              <a:ext uri="{FF2B5EF4-FFF2-40B4-BE49-F238E27FC236}">
                <a16:creationId xmlns:a16="http://schemas.microsoft.com/office/drawing/2014/main" id="{5B59BBCB-3E70-474D-ABE1-9F4388329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3900" y="2205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29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41275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0E614-52E7-4A5B-B378-E0125038BD45}"/>
              </a:ext>
            </a:extLst>
          </p:cNvPr>
          <p:cNvSpPr txBox="1"/>
          <p:nvPr/>
        </p:nvSpPr>
        <p:spPr>
          <a:xfrm>
            <a:off x="5301641" y="27099702"/>
            <a:ext cx="6052158" cy="543153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4400" dirty="0">
                <a:hlinkClick r:id="rId2"/>
              </a:rPr>
              <a:t>https://www.saarbruecker-zeitung.de/app/consent/?ref=https://www.saarbruecker-zeitung.de/saarland/saar-wirtschaft/tourismus-saarland-verzeichnet-zuwachs-bei-uebernachtungen-und-gaesten_aid-49203069</a:t>
            </a:r>
            <a:r>
              <a:rPr lang="en-US" sz="4400" dirty="0"/>
              <a:t> </a:t>
            </a:r>
          </a:p>
          <a:p>
            <a:pPr>
              <a:spcAft>
                <a:spcPts val="600"/>
              </a:spcAft>
            </a:pPr>
            <a:r>
              <a:rPr lang="en-US" sz="4400" dirty="0"/>
              <a:t>  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hlinkClick r:id="rId3"/>
              </a:rPr>
              <a:t>https://de.wikipedia.org/wiki/Saarland_1947_bis_1956</a:t>
            </a:r>
            <a:r>
              <a:rPr lang="en-US" sz="4400" dirty="0"/>
              <a:t> </a:t>
            </a:r>
          </a:p>
          <a:p>
            <a:pPr>
              <a:spcAft>
                <a:spcPts val="600"/>
              </a:spcAft>
            </a:pPr>
            <a:r>
              <a:rPr lang="en-US" sz="4400" dirty="0"/>
              <a:t>  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hlinkClick r:id="rId4"/>
              </a:rPr>
              <a:t>https://en.wikipedia.org/wiki/Treaty_of_Versailles</a:t>
            </a:r>
            <a:r>
              <a:rPr lang="en-US" sz="4400" dirty="0"/>
              <a:t> </a:t>
            </a:r>
          </a:p>
          <a:p>
            <a:pPr>
              <a:spcAft>
                <a:spcPts val="600"/>
              </a:spcAft>
            </a:pPr>
            <a:r>
              <a:rPr lang="en-US" sz="4400" dirty="0"/>
              <a:t>  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hlinkClick r:id="rId5"/>
              </a:rPr>
              <a:t>https://www.welt.de/politik/deutschland/article5830109/Das-Saarland-war-der-groesste-Wahlerfolg-der-NSDAP.html</a:t>
            </a:r>
            <a:r>
              <a:rPr lang="en-US" sz="4400" dirty="0"/>
              <a:t> </a:t>
            </a:r>
          </a:p>
          <a:p>
            <a:pPr>
              <a:spcAft>
                <a:spcPts val="600"/>
              </a:spcAft>
            </a:pPr>
            <a:r>
              <a:rPr lang="en-US" sz="4400" dirty="0"/>
              <a:t>  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hlinkClick r:id="rId6"/>
              </a:rPr>
              <a:t>https://www.bpb.de/politik/hintergrund-aktuell/211320/saarland-wird-franzoesisch</a:t>
            </a:r>
            <a:r>
              <a:rPr lang="en-US" sz="4400" dirty="0"/>
              <a:t> </a:t>
            </a:r>
          </a:p>
          <a:p>
            <a:pPr>
              <a:spcAft>
                <a:spcPts val="600"/>
              </a:spcAft>
            </a:pPr>
            <a:r>
              <a:rPr lang="en-US" sz="4400" dirty="0"/>
              <a:t>  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hlinkClick r:id="rId7"/>
              </a:rPr>
              <a:t>https://www.briefmarken-muenzen-shop.de/saarland-1956-olympische-sommerspiele-371-72-postfrisch?a=327824&amp;c=46382</a:t>
            </a:r>
            <a:r>
              <a:rPr lang="en-US" sz="4400" dirty="0"/>
              <a:t> </a:t>
            </a:r>
          </a:p>
          <a:p>
            <a:pPr>
              <a:spcAft>
                <a:spcPts val="600"/>
              </a:spcAft>
            </a:pPr>
            <a:r>
              <a:rPr lang="en-US" sz="4400" dirty="0"/>
              <a:t>  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hlinkClick r:id="rId8"/>
              </a:rPr>
              <a:t>https://de.wikipedia.org/wiki/Saarland</a:t>
            </a: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r>
              <a:rPr lang="en-US" sz="4400" dirty="0">
                <a:hlinkClick r:id="rId9"/>
              </a:rPr>
              <a:t>https://www.istockphoto.com/de/fotos/saarland</a:t>
            </a: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r>
              <a:rPr lang="en-US" sz="4400" dirty="0">
                <a:hlinkClick r:id="rId10"/>
              </a:rPr>
              <a:t>https://www.urlaub.saarland/Media/Attraktionen/Ludwigskirche#/article/43d1a352-1c24-4d4a-9983-b6f3936f127e</a:t>
            </a: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r>
              <a:rPr lang="en-US" sz="4400" dirty="0">
                <a:hlinkClick r:id="rId11"/>
              </a:rPr>
              <a:t>https://de.wikipedia.org/wiki/</a:t>
            </a:r>
            <a:r>
              <a:rPr lang="en-US" sz="4400" dirty="0" err="1">
                <a:hlinkClick r:id="rId11"/>
              </a:rPr>
              <a:t>Saarländisches_Staatstheater</a:t>
            </a: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r>
              <a:rPr lang="en-US" sz="4400" dirty="0">
                <a:hlinkClick r:id="rId12"/>
              </a:rPr>
              <a:t>https://www.saarbruecker-zeitung.de/app/consent/?ref=https://www.saarbruecker-zeitung.de/sz-spezial/hochschule/die-saar-uni-schickt-studenten-und-mitarbeiter-nach-hause_aid-49592025</a:t>
            </a: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r>
              <a:rPr lang="en-US" sz="4400" dirty="0">
                <a:hlinkClick r:id="rId13"/>
              </a:rPr>
              <a:t>https://regional.bahn.de/regionen/nrw/ausflugstipps/aktiv/fort_fun_abenteuerpark</a:t>
            </a: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r>
              <a:rPr lang="en-US" sz="4400" dirty="0">
                <a:hlinkClick r:id="rId14"/>
              </a:rPr>
              <a:t>https://www.hier-leben-magazin.de/rezept/kohlwurst-auf-sauerkraut-mit-birnen/</a:t>
            </a: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r>
              <a:rPr lang="en-US" sz="4400" dirty="0">
                <a:hlinkClick r:id="rId15"/>
              </a:rPr>
              <a:t>https://www.meine-ferienregion.de/bundesland/saarland?page=1</a:t>
            </a: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r>
              <a:rPr lang="en-US" sz="4400" dirty="0">
                <a:hlinkClick r:id="rId16"/>
              </a:rPr>
              <a:t>https://www.3dfototapete.de/kartentapeten-kulturelle-deutschlandkarte</a:t>
            </a: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endParaRPr lang="en-US" sz="4400" dirty="0"/>
          </a:p>
          <a:p>
            <a:pPr>
              <a:spcAft>
                <a:spcPts val="600"/>
              </a:spcAft>
            </a:pPr>
            <a:r>
              <a:rPr lang="it-IT" sz="4400" dirty="0">
                <a:latin typeface="+mj-lt"/>
              </a:rPr>
              <a:t>Grazie per la vostra attenzione!</a:t>
            </a:r>
            <a:endParaRPr lang="en-US" sz="44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6E4B4-04D5-4388-AB75-DC064CA5A140}"/>
              </a:ext>
            </a:extLst>
          </p:cNvPr>
          <p:cNvSpPr txBox="1"/>
          <p:nvPr/>
        </p:nvSpPr>
        <p:spPr>
          <a:xfrm>
            <a:off x="841185" y="296796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>
                <a:latin typeface="Modern Love"/>
              </a:rPr>
              <a:t>Fonti</a:t>
            </a:r>
            <a:endParaRPr lang="en-US" sz="54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9269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-0.00221 -7.01342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5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7EDE6F"/>
          </a:solidFill>
          <a:ln w="38100" cap="rnd">
            <a:solidFill>
              <a:srgbClr val="7EDE6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</a:rPr>
              <a:t>Il Saarland è uno </a:t>
            </a:r>
            <a:r>
              <a:rPr lang="en-US" sz="2400" dirty="0" err="1">
                <a:latin typeface="+mj-lt"/>
              </a:rPr>
              <a:t>dei</a:t>
            </a:r>
            <a:r>
              <a:rPr lang="en-US" sz="2400" dirty="0">
                <a:latin typeface="+mj-lt"/>
              </a:rPr>
              <a:t> 16 </a:t>
            </a:r>
            <a:r>
              <a:rPr lang="en-US" sz="2400" dirty="0" err="1">
                <a:latin typeface="+mj-lt"/>
              </a:rPr>
              <a:t>stati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federali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tedeschi</a:t>
            </a:r>
            <a:r>
              <a:rPr lang="en-US" sz="2400" dirty="0">
                <a:latin typeface="+mj-lt"/>
              </a:rPr>
              <a:t>. È uno </a:t>
            </a:r>
            <a:r>
              <a:rPr lang="en-US" sz="2400" dirty="0" err="1">
                <a:latin typeface="+mj-lt"/>
              </a:rPr>
              <a:t>degli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stati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federali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più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piccoli</a:t>
            </a:r>
            <a:r>
              <a:rPr lang="en-US" sz="2400" dirty="0">
                <a:latin typeface="+mj-lt"/>
              </a:rPr>
              <a:t> ma ha una </a:t>
            </a:r>
            <a:r>
              <a:rPr lang="en-US" sz="2400" dirty="0" err="1">
                <a:latin typeface="+mj-lt"/>
              </a:rPr>
              <a:t>storia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significativa</a:t>
            </a:r>
            <a:r>
              <a:rPr lang="en-US" sz="2400" dirty="0">
                <a:latin typeface="+mj-lt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Kulturelle Deutschlandkarte - Tapete">
            <a:extLst>
              <a:ext uri="{FF2B5EF4-FFF2-40B4-BE49-F238E27FC236}">
                <a16:creationId xmlns:a16="http://schemas.microsoft.com/office/drawing/2014/main" id="{F091E06A-AF89-4680-8910-E28A61787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2737" y="640080"/>
            <a:ext cx="5326837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resentazione_4">
            <a:hlinkClick r:id="" action="ppaction://media"/>
            <a:extLst>
              <a:ext uri="{FF2B5EF4-FFF2-40B4-BE49-F238E27FC236}">
                <a16:creationId xmlns:a16="http://schemas.microsoft.com/office/drawing/2014/main" id="{18042FFC-7D0C-427F-913E-541119C4F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2045" y="-48736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377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aarland">
            <a:extLst>
              <a:ext uri="{FF2B5EF4-FFF2-40B4-BE49-F238E27FC236}">
                <a16:creationId xmlns:a16="http://schemas.microsoft.com/office/drawing/2014/main" id="{6A4458E1-2FB8-4C07-9D22-6628F18FE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r="15214" b="-1"/>
          <a:stretch/>
        </p:blipFill>
        <p:spPr bwMode="auto"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0A631"/>
          </a:solidFill>
          <a:ln w="38100" cap="rnd">
            <a:solidFill>
              <a:srgbClr val="F0A63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34585" y="3164618"/>
            <a:ext cx="4584921" cy="3021497"/>
          </a:xfr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r>
              <a:rPr lang="it-IT" sz="2400" dirty="0">
                <a:latin typeface="+mj-lt"/>
              </a:rPr>
              <a:t>Il Saarland ha paesaggi diversi. Questi includono l'alta foresta della Foresta Nera, il livello dello strato della Lorena, la regione montuosa di Saar-</a:t>
            </a:r>
            <a:r>
              <a:rPr lang="it-IT" sz="2400" dirty="0" err="1">
                <a:latin typeface="+mj-lt"/>
              </a:rPr>
              <a:t>Nahe</a:t>
            </a:r>
            <a:r>
              <a:rPr lang="it-IT" sz="2400" dirty="0">
                <a:latin typeface="+mj-lt"/>
              </a:rPr>
              <a:t> e molto altro.</a:t>
            </a:r>
            <a:endParaRPr lang="de-DE" sz="2400" dirty="0">
              <a:latin typeface="+mj-lt"/>
            </a:endParaRPr>
          </a:p>
        </p:txBody>
      </p:sp>
      <p:pic>
        <p:nvPicPr>
          <p:cNvPr id="4" name="Presentazione_5">
            <a:hlinkClick r:id="" action="ppaction://media"/>
            <a:extLst>
              <a:ext uri="{FF2B5EF4-FFF2-40B4-BE49-F238E27FC236}">
                <a16:creationId xmlns:a16="http://schemas.microsoft.com/office/drawing/2014/main" id="{353C0512-53C4-4266-8545-A7199993D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8535" y="-487363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4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Kohlwurst auf Sauerkraut mit Birnen - Hier leben">
            <a:extLst>
              <a:ext uri="{FF2B5EF4-FFF2-40B4-BE49-F238E27FC236}">
                <a16:creationId xmlns:a16="http://schemas.microsoft.com/office/drawing/2014/main" id="{D657EEFF-9EE1-4261-AE28-3D16495F7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r="1" b="1"/>
          <a:stretch/>
        </p:blipFill>
        <p:spPr bwMode="auto"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8DD45"/>
          </a:solidFill>
          <a:ln w="38100" cap="rnd">
            <a:solidFill>
              <a:srgbClr val="D8DD4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34585" y="3164618"/>
            <a:ext cx="4584921" cy="3021497"/>
          </a:xfr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r>
              <a:rPr lang="de-DE" sz="2400" dirty="0">
                <a:latin typeface="+mj-lt"/>
              </a:rPr>
              <a:t> </a:t>
            </a:r>
            <a:r>
              <a:rPr lang="it-IT" sz="2400" dirty="0">
                <a:latin typeface="+mj-lt"/>
              </a:rPr>
              <a:t>Il Saarland ha anche una cultura speciale. Qui si possono gustare piatti tradizionali come crauti, </a:t>
            </a:r>
            <a:r>
              <a:rPr lang="it-IT" sz="2400" dirty="0" err="1">
                <a:latin typeface="+mj-lt"/>
              </a:rPr>
              <a:t>Schwenker</a:t>
            </a:r>
            <a:r>
              <a:rPr lang="it-IT" sz="2400" dirty="0">
                <a:latin typeface="+mj-lt"/>
              </a:rPr>
              <a:t>, </a:t>
            </a:r>
            <a:r>
              <a:rPr lang="it-IT" sz="2400" dirty="0" err="1">
                <a:latin typeface="+mj-lt"/>
              </a:rPr>
              <a:t>Doppelweck</a:t>
            </a:r>
            <a:r>
              <a:rPr lang="it-IT" sz="2400" dirty="0">
                <a:latin typeface="+mj-lt"/>
              </a:rPr>
              <a:t> e i famosi vini della Saar.</a:t>
            </a:r>
            <a:endParaRPr lang="de-DE" sz="2400" dirty="0">
              <a:latin typeface="+mj-lt"/>
            </a:endParaRPr>
          </a:p>
        </p:txBody>
      </p:sp>
      <p:pic>
        <p:nvPicPr>
          <p:cNvPr id="4" name="Presentazione_6">
            <a:hlinkClick r:id="" action="ppaction://media"/>
            <a:extLst>
              <a:ext uri="{FF2B5EF4-FFF2-40B4-BE49-F238E27FC236}">
                <a16:creationId xmlns:a16="http://schemas.microsoft.com/office/drawing/2014/main" id="{6FB11ECD-2AD0-4A69-BCD8-571F82716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1350" y="-3286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882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usflugstipp: Mit der Bahn in den FORT FUN Abenteuerpark">
            <a:extLst>
              <a:ext uri="{FF2B5EF4-FFF2-40B4-BE49-F238E27FC236}">
                <a16:creationId xmlns:a16="http://schemas.microsoft.com/office/drawing/2014/main" id="{CB94A115-987F-41C7-923C-8F2A86C3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 r="25517" b="-1"/>
          <a:stretch/>
        </p:blipFill>
        <p:spPr bwMode="auto"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06C57"/>
          </a:solidFill>
          <a:ln w="38100" cap="rnd">
            <a:solidFill>
              <a:srgbClr val="C06C5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34585" y="3164618"/>
            <a:ext cx="4584921" cy="3021497"/>
          </a:xfr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Qui puoi fare escursioni nel tempo libero o visitare le numerose attrazioni. Ma ne parleremo più avanti...</a:t>
            </a:r>
            <a:endParaRPr lang="de-DE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resentazione_7">
            <a:hlinkClick r:id="" action="ppaction://media"/>
            <a:extLst>
              <a:ext uri="{FF2B5EF4-FFF2-40B4-BE49-F238E27FC236}">
                <a16:creationId xmlns:a16="http://schemas.microsoft.com/office/drawing/2014/main" id="{2E0F89D4-1958-48B2-BFC6-0F135140D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9760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227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7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500CC-3657-494A-B44C-09C8B12A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>
                <a:solidFill>
                  <a:srgbClr val="FFFFFF"/>
                </a:solidFill>
              </a:rPr>
              <a:t>Saarbrücken</a:t>
            </a:r>
          </a:p>
        </p:txBody>
      </p:sp>
      <p:sp>
        <p:nvSpPr>
          <p:cNvPr id="58" name="Rectangle 6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62126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Die Saar-Uni schickt Studenten und Mitarbeiter nach Hause">
            <a:extLst>
              <a:ext uri="{FF2B5EF4-FFF2-40B4-BE49-F238E27FC236}">
                <a16:creationId xmlns:a16="http://schemas.microsoft.com/office/drawing/2014/main" id="{EF51EF9B-0AE9-4857-9F18-4A758C906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4337" b="2"/>
          <a:stretch/>
        </p:blipFill>
        <p:spPr bwMode="auto"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26F56"/>
          </a:solidFill>
          <a:ln w="38100" cap="rnd">
            <a:solidFill>
              <a:srgbClr val="D26F5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34585" y="3164618"/>
            <a:ext cx="4584921" cy="3021497"/>
          </a:xfr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r>
              <a:rPr lang="it-IT" sz="2000" dirty="0">
                <a:latin typeface="+mj-lt"/>
              </a:rPr>
              <a:t>Saarbrücken è il capitale del Saarland. Questa città universitaria è l'unica grande città del Saarland e si trova sulla Saar. Saarbrücken è stata fondata 1909 quando le città Saarbrücken, St. Johann e </a:t>
            </a:r>
            <a:r>
              <a:rPr lang="it-IT" sz="2000" dirty="0" err="1">
                <a:latin typeface="+mj-lt"/>
              </a:rPr>
              <a:t>Malstatt-Burbach</a:t>
            </a:r>
            <a:r>
              <a:rPr lang="it-IT" sz="2000" dirty="0">
                <a:latin typeface="+mj-lt"/>
              </a:rPr>
              <a:t> sono uniti.</a:t>
            </a:r>
            <a:endParaRPr lang="de-DE" sz="2000" dirty="0">
              <a:latin typeface="+mj-lt"/>
            </a:endParaRPr>
          </a:p>
        </p:txBody>
      </p:sp>
      <p:pic>
        <p:nvPicPr>
          <p:cNvPr id="4" name="Presentazione_8">
            <a:hlinkClick r:id="" action="ppaction://media"/>
            <a:extLst>
              <a:ext uri="{FF2B5EF4-FFF2-40B4-BE49-F238E27FC236}">
                <a16:creationId xmlns:a16="http://schemas.microsoft.com/office/drawing/2014/main" id="{446B1153-9EC3-4E00-B185-1436A8C06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1173" y="-60342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551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Saarländisches Staatstheater – Wikipedia">
            <a:extLst>
              <a:ext uri="{FF2B5EF4-FFF2-40B4-BE49-F238E27FC236}">
                <a16:creationId xmlns:a16="http://schemas.microsoft.com/office/drawing/2014/main" id="{FF6DBFC7-64D2-42B0-B141-7CB617018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r="12246" b="1"/>
          <a:stretch/>
        </p:blipFill>
        <p:spPr bwMode="auto"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87B2E1"/>
          </a:solidFill>
          <a:ln w="38100" cap="rnd">
            <a:solidFill>
              <a:srgbClr val="87B2E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B3215-EF27-4943-B1AC-B5FEEF21CC33}"/>
              </a:ext>
            </a:extLst>
          </p:cNvPr>
          <p:cNvSpPr txBox="1"/>
          <p:nvPr/>
        </p:nvSpPr>
        <p:spPr>
          <a:xfrm>
            <a:off x="7034585" y="3164618"/>
            <a:ext cx="4584921" cy="2930782"/>
          </a:xfr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it-IT" sz="2400" dirty="0">
                <a:latin typeface="+mj-lt"/>
              </a:rPr>
              <a:t>Saarbrücken ha molte attrazioni impressionanti:</a:t>
            </a:r>
            <a:endParaRPr lang="de-DE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Il teatro nazionale è stato costruito nel 1938. A quel tempo serviva i nazisti per la propaganda. Oggi, però, lì si possono ascoltare cori e orchestre.</a:t>
            </a:r>
            <a:endParaRPr lang="de-DE" sz="2400" dirty="0">
              <a:latin typeface="+mj-lt"/>
            </a:endParaRPr>
          </a:p>
        </p:txBody>
      </p:sp>
      <p:pic>
        <p:nvPicPr>
          <p:cNvPr id="4" name="Presentazione_9">
            <a:hlinkClick r:id="" action="ppaction://media"/>
            <a:extLst>
              <a:ext uri="{FF2B5EF4-FFF2-40B4-BE49-F238E27FC236}">
                <a16:creationId xmlns:a16="http://schemas.microsoft.com/office/drawing/2014/main" id="{DD757E45-4268-40FA-8806-4135BAD69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3883" y="-487363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552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Grü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EADFB28432EF4EB82265E811BA5D28" ma:contentTypeVersion="9" ma:contentTypeDescription="Ein neues Dokument erstellen." ma:contentTypeScope="" ma:versionID="56f8dbca4dbe18c94ad3eb3f86c04ccd">
  <xsd:schema xmlns:xsd="http://www.w3.org/2001/XMLSchema" xmlns:xs="http://www.w3.org/2001/XMLSchema" xmlns:p="http://schemas.microsoft.com/office/2006/metadata/properties" xmlns:ns2="9406bb2a-ee16-4b4d-9b1b-ba7994d5368f" targetNamespace="http://schemas.microsoft.com/office/2006/metadata/properties" ma:root="true" ma:fieldsID="d7a375ba2631dc001587f7ba7dc515bc" ns2:_="">
    <xsd:import namespace="9406bb2a-ee16-4b4d-9b1b-ba7994d5368f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06bb2a-ee16-4b4d-9b1b-ba7994d5368f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9406bb2a-ee16-4b4d-9b1b-ba7994d5368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FEAFD9-937E-4517-97A8-A770FF93D9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06bb2a-ee16-4b4d-9b1b-ba7994d536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31C41D-FD5A-49AB-8D8F-1CE3F44D678D}">
  <ds:schemaRefs>
    <ds:schemaRef ds:uri="http://schemas.microsoft.com/office/2006/metadata/properties"/>
    <ds:schemaRef ds:uri="http://schemas.microsoft.com/office/infopath/2007/PartnerControls"/>
    <ds:schemaRef ds:uri="9406bb2a-ee16-4b4d-9b1b-ba7994d5368f"/>
  </ds:schemaRefs>
</ds:datastoreItem>
</file>

<file path=customXml/itemProps3.xml><?xml version="1.0" encoding="utf-8"?>
<ds:datastoreItem xmlns:ds="http://schemas.openxmlformats.org/officeDocument/2006/customXml" ds:itemID="{1D682180-DE5B-497A-AC19-654F3E1361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806</Words>
  <Application>Microsoft Office PowerPoint</Application>
  <PresentationFormat>Breitbild</PresentationFormat>
  <Paragraphs>63</Paragraphs>
  <Slides>26</Slides>
  <Notes>0</Notes>
  <HiddenSlides>0</HiddenSlides>
  <MMClips>23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0" baseType="lpstr">
      <vt:lpstr>Arial</vt:lpstr>
      <vt:lpstr>Modern Love</vt:lpstr>
      <vt:lpstr>The Hand</vt:lpstr>
      <vt:lpstr>SketchyVTI</vt:lpstr>
      <vt:lpstr>Il Saarland</vt:lpstr>
      <vt:lpstr>Saarland – informazioni generali</vt:lpstr>
      <vt:lpstr>PowerPoint-Präsentation</vt:lpstr>
      <vt:lpstr>PowerPoint-Präsentation</vt:lpstr>
      <vt:lpstr>PowerPoint-Präsentation</vt:lpstr>
      <vt:lpstr>PowerPoint-Präsentation</vt:lpstr>
      <vt:lpstr>Saarbrücken</vt:lpstr>
      <vt:lpstr>PowerPoint-Präsentation</vt:lpstr>
      <vt:lpstr>PowerPoint-Präsentation</vt:lpstr>
      <vt:lpstr>PowerPoint-Präsentation</vt:lpstr>
      <vt:lpstr>Protettorato della Saar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                                                                                                             Parola di chiusura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Gelareh</dc:creator>
  <cp:lastModifiedBy>Frau Pour Kashani</cp:lastModifiedBy>
  <cp:revision>193</cp:revision>
  <dcterms:created xsi:type="dcterms:W3CDTF">2021-12-16T12:19:28Z</dcterms:created>
  <dcterms:modified xsi:type="dcterms:W3CDTF">2022-01-12T19:24:04Z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0x01010085EADFB28432EF4EB82265E811BA5D28</vt:lpwstr>
  </property>
</Properties>
</file>